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3" r:id="rId3"/>
    <p:sldId id="274" r:id="rId4"/>
    <p:sldId id="275" r:id="rId5"/>
    <p:sldId id="276" r:id="rId6"/>
    <p:sldId id="280" r:id="rId7"/>
    <p:sldId id="281" r:id="rId8"/>
    <p:sldId id="277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B0FA5-4172-44C4-9DFF-D0889723BB4F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328BB-0DBE-4A1F-B9B6-8F968E21D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ACC78-940C-403E-869E-7214D3032BE4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971E2-C655-44B8-8328-7CF4B7462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95211-872D-4CFF-85A3-226A2CD08086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5BDD-70F4-4FF3-8E4A-86DFC07FF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B113B-4F2E-4E1B-8FC3-8FA440941254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89B1B-92AB-474C-9275-9238CDE2C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81F40-4EC2-49E7-B724-F7757982FA4A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BF92-0143-4AAE-A484-37BC28A56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76FF8-3EDB-4D7A-8286-52EE2C96B361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2B93-2DD9-43C2-AA60-C7094EAB4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4D3F5-8264-4D4E-B6A8-32C65ABDF516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FEAA8-DAB1-48E7-9DD0-C12C78B4F7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6977E-33BB-4E5E-A724-5858D17E0132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7AE82-822A-4AE4-AC0B-63172CD7B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DEFCC-6073-4C6D-AA89-09F6CB6FCFEF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25F5E-1F27-4D3B-9C4D-D99A366CE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184A0-9244-42EF-8846-C8088594DF7B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123E9-545B-4629-8E3A-D1279221B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1159D-1D1B-4DB4-8B6E-6EF3A31F0451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85358-079E-428E-9640-01710F21E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608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7DF3E7-4EE0-487A-BE6A-0F454F39B037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07B7CA-A0C6-4B23-8BE0-FAA7CDD0A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image" Target="../media/image59.jpeg"/><Relationship Id="rId9" Type="http://schemas.openxmlformats.org/officeDocument/2006/relationships/oleObject" Target="../embeddings/oleObject4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48.bin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50" y="476250"/>
            <a:ext cx="8928100" cy="871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6308725"/>
            <a:ext cx="89281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7" descr="C:\Documents and Settings\Admin\Рабочий стол\Обложка брошюры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1628775"/>
            <a:ext cx="7772400" cy="36718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pic>
        <p:nvPicPr>
          <p:cNvPr id="51208" name="Picture 8" descr="C:\Documents and Settings\Admin\Рабочий стол\а брошюр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181475"/>
            <a:ext cx="3995737" cy="18653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6" name="Прямоугольник 5"/>
          <p:cNvSpPr/>
          <p:nvPr/>
        </p:nvSpPr>
        <p:spPr>
          <a:xfrm>
            <a:off x="1979613" y="727075"/>
            <a:ext cx="5113337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д/с №12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813" y="1325563"/>
          <a:ext cx="7572375" cy="34464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93107"/>
                <a:gridCol w="1893107"/>
                <a:gridCol w="1893107"/>
                <a:gridCol w="1893107"/>
              </a:tblGrid>
              <a:tr h="1113068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Единая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служба спасения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Милиция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 помощь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914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Стационарный телефон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МТС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Мегафон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14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Би-Лайн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*01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357188" y="3929063"/>
          <a:ext cx="2932112" cy="2490787"/>
        </p:xfrm>
        <a:graphic>
          <a:graphicData uri="http://schemas.openxmlformats.org/presentationml/2006/ole">
            <p:oleObj spid="_x0000_s1036" name="CorelDRAW CMX" r:id="rId3" imgW="2770560" imgH="2352960" progId="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65672" y="500042"/>
            <a:ext cx="6204264" cy="4770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НОМЕРА ЭКСТРЕННЫХ ТЕЛЕФОНОВ</a:t>
            </a:r>
            <a:endParaRPr lang="ru-RU" sz="25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3200" y="5000636"/>
            <a:ext cx="5102422" cy="141577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случае возникновения любой беды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звоните по единому телефону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спасения МЧС России - </a:t>
            </a: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33" name="Object 45"/>
          <p:cNvGraphicFramePr>
            <a:graphicFrameLocks noChangeAspect="1"/>
          </p:cNvGraphicFramePr>
          <p:nvPr/>
        </p:nvGraphicFramePr>
        <p:xfrm>
          <a:off x="3322638" y="1357313"/>
          <a:ext cx="5678487" cy="2928937"/>
        </p:xfrm>
        <a:graphic>
          <a:graphicData uri="http://schemas.openxmlformats.org/presentationml/2006/ole">
            <p:oleObj spid="_x0000_s12333" name="CorelDRAW CMX" r:id="rId3" imgW="4599360" imgH="2371680" progId="">
              <p:embed/>
            </p:oleObj>
          </a:graphicData>
        </a:graphic>
      </p:graphicFrame>
      <p:sp>
        <p:nvSpPr>
          <p:cNvPr id="8" name="Пятно 1 7"/>
          <p:cNvSpPr/>
          <p:nvPr/>
        </p:nvSpPr>
        <p:spPr>
          <a:xfrm>
            <a:off x="5500694" y="3286124"/>
            <a:ext cx="1428760" cy="185738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2334" name="Object 46"/>
          <p:cNvGraphicFramePr>
            <a:graphicFrameLocks noChangeAspect="1"/>
          </p:cNvGraphicFramePr>
          <p:nvPr/>
        </p:nvGraphicFramePr>
        <p:xfrm>
          <a:off x="7143750" y="4643438"/>
          <a:ext cx="1477963" cy="1719262"/>
        </p:xfrm>
        <a:graphic>
          <a:graphicData uri="http://schemas.openxmlformats.org/presentationml/2006/ole">
            <p:oleObj spid="_x0000_s12334" name="CorelDRAW" r:id="rId4" imgW="2381760" imgH="2770560" progId="">
              <p:embed/>
            </p:oleObj>
          </a:graphicData>
        </a:graphic>
      </p:graphicFrame>
      <p:graphicFrame>
        <p:nvGraphicFramePr>
          <p:cNvPr id="12335" name="Object 47"/>
          <p:cNvGraphicFramePr>
            <a:graphicFrameLocks noChangeAspect="1"/>
          </p:cNvGraphicFramePr>
          <p:nvPr/>
        </p:nvGraphicFramePr>
        <p:xfrm>
          <a:off x="2428875" y="4000500"/>
          <a:ext cx="1506538" cy="1436688"/>
        </p:xfrm>
        <a:graphic>
          <a:graphicData uri="http://schemas.openxmlformats.org/presentationml/2006/ole">
            <p:oleObj spid="_x0000_s12335" name="CorelDRAW" r:id="rId5" imgW="1140480" imgH="108756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357290" y="500042"/>
            <a:ext cx="6407588" cy="4770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ВЗРЫВЫ В ОБЩЕСТВЕННЫХ МЕСТАХ</a:t>
            </a:r>
            <a:endParaRPr lang="ru-RU" sz="25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41" name="TextBox 9"/>
          <p:cNvSpPr txBox="1">
            <a:spLocks noChangeArrowheads="1"/>
          </p:cNvSpPr>
          <p:nvPr/>
        </p:nvSpPr>
        <p:spPr bwMode="auto">
          <a:xfrm>
            <a:off x="500063" y="1633538"/>
            <a:ext cx="30003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Общественные места – это рынки, остановки городского транспорта, магазины, супермаркеты, площади, парки.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5643578"/>
            <a:ext cx="4928529" cy="80021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 не поддаваться панике,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336" name="Object 48"/>
          <p:cNvGraphicFramePr>
            <a:graphicFrameLocks noChangeAspect="1"/>
          </p:cNvGraphicFramePr>
          <p:nvPr/>
        </p:nvGraphicFramePr>
        <p:xfrm>
          <a:off x="5214938" y="4286250"/>
          <a:ext cx="1325562" cy="1928813"/>
        </p:xfrm>
        <a:graphic>
          <a:graphicData uri="http://schemas.openxmlformats.org/presentationml/2006/ole">
            <p:oleObj spid="_x0000_s12336" name="CorelDRAW" r:id="rId6" imgW="1276560" imgH="1856520" progId="">
              <p:embed/>
            </p:oleObj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5" name="Object 29"/>
          <p:cNvGraphicFramePr>
            <a:graphicFrameLocks noChangeAspect="1"/>
          </p:cNvGraphicFramePr>
          <p:nvPr/>
        </p:nvGraphicFramePr>
        <p:xfrm>
          <a:off x="4238625" y="3271838"/>
          <a:ext cx="4829175" cy="3544887"/>
        </p:xfrm>
        <a:graphic>
          <a:graphicData uri="http://schemas.openxmlformats.org/presentationml/2006/ole">
            <p:oleObj spid="_x0000_s14365" name="CorelDRAW" r:id="rId3" imgW="3367080" imgH="2471760" progId="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761410" y="500042"/>
            <a:ext cx="3610860" cy="4770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ПОХИЩЕНИЕ ДЕТЕЙ</a:t>
            </a:r>
            <a:endParaRPr lang="ru-RU" sz="25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68" name="TextBox 7"/>
          <p:cNvSpPr txBox="1">
            <a:spLocks noChangeArrowheads="1"/>
          </p:cNvSpPr>
          <p:nvPr/>
        </p:nvSpPr>
        <p:spPr bwMode="auto">
          <a:xfrm>
            <a:off x="598488" y="1571625"/>
            <a:ext cx="550068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держаться подальше от дороги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продумывать безопасные маршруты передвижения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стараться не ходить в одиночку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забывать правила пользования мобильными телефонами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1724" y="5286388"/>
            <a:ext cx="3303020" cy="115416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171448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225149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08104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36340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4366" name="Object 30"/>
          <p:cNvGraphicFramePr>
            <a:graphicFrameLocks noChangeAspect="1"/>
          </p:cNvGraphicFramePr>
          <p:nvPr/>
        </p:nvGraphicFramePr>
        <p:xfrm>
          <a:off x="5786438" y="1428750"/>
          <a:ext cx="2286000" cy="1577975"/>
        </p:xfrm>
        <a:graphic>
          <a:graphicData uri="http://schemas.openxmlformats.org/presentationml/2006/ole">
            <p:oleObj spid="_x0000_s14366" name="CorelDRAW" r:id="rId4" imgW="1856160" imgH="1281240" progId="">
              <p:embed/>
            </p:oleObj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4" name="Object 22"/>
          <p:cNvGraphicFramePr>
            <a:graphicFrameLocks noChangeAspect="1"/>
          </p:cNvGraphicFramePr>
          <p:nvPr/>
        </p:nvGraphicFramePr>
        <p:xfrm>
          <a:off x="4386263" y="3786188"/>
          <a:ext cx="3471862" cy="2833687"/>
        </p:xfrm>
        <a:graphic>
          <a:graphicData uri="http://schemas.openxmlformats.org/presentationml/2006/ole">
            <p:oleObj spid="_x0000_s13334" name="CorelDRAW" r:id="rId3" imgW="3281040" imgH="2677680" progId="">
              <p:embed/>
            </p:oleObj>
          </a:graphicData>
        </a:graphic>
      </p:graphicFrame>
      <p:graphicFrame>
        <p:nvGraphicFramePr>
          <p:cNvPr id="13335" name="Object 23"/>
          <p:cNvGraphicFramePr>
            <a:graphicFrameLocks noChangeAspect="1"/>
          </p:cNvGraphicFramePr>
          <p:nvPr/>
        </p:nvGraphicFramePr>
        <p:xfrm>
          <a:off x="5546725" y="82550"/>
          <a:ext cx="3454400" cy="3346450"/>
        </p:xfrm>
        <a:graphic>
          <a:graphicData uri="http://schemas.openxmlformats.org/presentationml/2006/ole">
            <p:oleObj spid="_x0000_s13335" name="CorelDRAW" r:id="rId4" imgW="4710240" imgH="4563360" progId="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17916" y="500042"/>
            <a:ext cx="3892156" cy="4770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ЗАХВАТ ЗАЛОЖНИКОВ</a:t>
            </a:r>
            <a:endParaRPr lang="ru-RU" sz="25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643446"/>
            <a:ext cx="3884012" cy="186204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Помните,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вас обязательно спасут!</a:t>
            </a:r>
          </a:p>
        </p:txBody>
      </p:sp>
      <p:sp>
        <p:nvSpPr>
          <p:cNvPr id="13338" name="TextBox 7"/>
          <p:cNvSpPr txBox="1">
            <a:spLocks noChangeArrowheads="1"/>
          </p:cNvSpPr>
          <p:nvPr/>
        </p:nvSpPr>
        <p:spPr bwMode="auto">
          <a:xfrm>
            <a:off x="642938" y="1643063"/>
            <a:ext cx="378618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паниковать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отвлекаться от происходящего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делать резких движений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падать духом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запомнить всё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17859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33217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28852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4129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9660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4" descr="slide0001-7.jpg"/>
          <p:cNvPicPr>
            <a:picLocks noChangeAspect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5895975" y="3935413"/>
            <a:ext cx="3101975" cy="277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15" descr="slide0001-2.jpg"/>
          <p:cNvPicPr>
            <a:picLocks noChangeAspect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171450" y="881063"/>
            <a:ext cx="3043238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16" descr="slide0001-3.jpg"/>
          <p:cNvPicPr>
            <a:picLocks noChangeAspect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3143250" y="708025"/>
            <a:ext cx="3011488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17" descr="slide0001-4.jpg"/>
          <p:cNvPicPr>
            <a:picLocks noChangeAspect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5965825" y="274638"/>
            <a:ext cx="30543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18" descr="slide0001-6.jpg"/>
          <p:cNvPicPr>
            <a:picLocks noChangeAspect="1"/>
          </p:cNvPicPr>
          <p:nvPr/>
        </p:nvPicPr>
        <p:blipFill>
          <a:blip r:embed="rId6">
            <a:lum contrast="30000"/>
          </a:blip>
          <a:srcRect/>
          <a:stretch>
            <a:fillRect/>
          </a:stretch>
        </p:blipFill>
        <p:spPr bwMode="auto">
          <a:xfrm>
            <a:off x="3000375" y="3606800"/>
            <a:ext cx="319405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19" descr="slide0001-5.jpg"/>
          <p:cNvPicPr>
            <a:picLocks noChangeAspect="1"/>
          </p:cNvPicPr>
          <p:nvPr/>
        </p:nvPicPr>
        <p:blipFill>
          <a:blip r:embed="rId7">
            <a:lum contrast="30000"/>
          </a:blip>
          <a:srcRect/>
          <a:stretch>
            <a:fillRect/>
          </a:stretch>
        </p:blipFill>
        <p:spPr bwMode="auto">
          <a:xfrm>
            <a:off x="142875" y="3894138"/>
            <a:ext cx="306705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Скругленный прямоугольник 20"/>
          <p:cNvSpPr/>
          <p:nvPr/>
        </p:nvSpPr>
        <p:spPr>
          <a:xfrm>
            <a:off x="285750" y="1000125"/>
            <a:ext cx="1500188" cy="5000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/>
              <a:t>Какойк</a:t>
            </a:r>
            <a:endParaRPr lang="ru-RU" sz="900" b="1" dirty="0"/>
          </a:p>
        </p:txBody>
      </p:sp>
      <p:sp>
        <p:nvSpPr>
          <p:cNvPr id="21512" name="TextBox 21"/>
          <p:cNvSpPr txBox="1">
            <a:spLocks noChangeArrowheads="1"/>
          </p:cNvSpPr>
          <p:nvPr/>
        </p:nvSpPr>
        <p:spPr bwMode="auto">
          <a:xfrm>
            <a:off x="320675" y="1000125"/>
            <a:ext cx="1439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Какой классный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телефон</a:t>
            </a:r>
            <a:r>
              <a:rPr lang="ru-RU" sz="1400">
                <a:solidFill>
                  <a:srgbClr val="C00000"/>
                </a:solidFill>
                <a:latin typeface="Calibri" pitchFamily="34" charset="0"/>
              </a:rPr>
              <a:t>!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319675" y="244784"/>
            <a:ext cx="3038011" cy="4770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ЛОЖНЫЙ ВЫЗОВ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0250" y="1000125"/>
            <a:ext cx="1071563" cy="8572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14688" y="2928938"/>
            <a:ext cx="1500187" cy="5715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47988" y="3571875"/>
            <a:ext cx="2195512" cy="5715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6313" y="4214813"/>
            <a:ext cx="1452562" cy="428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15188" y="4133850"/>
            <a:ext cx="1285875" cy="5095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19" name="TextBox 24"/>
          <p:cNvSpPr txBox="1">
            <a:spLocks noChangeArrowheads="1"/>
          </p:cNvSpPr>
          <p:nvPr/>
        </p:nvSpPr>
        <p:spPr bwMode="auto">
          <a:xfrm>
            <a:off x="2000250" y="942975"/>
            <a:ext cx="1071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Стой!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Не бери!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А вдруг там бомба!</a:t>
            </a:r>
          </a:p>
        </p:txBody>
      </p:sp>
      <p:sp>
        <p:nvSpPr>
          <p:cNvPr id="21520" name="TextBox 25"/>
          <p:cNvSpPr txBox="1">
            <a:spLocks noChangeArrowheads="1"/>
          </p:cNvSpPr>
          <p:nvPr/>
        </p:nvSpPr>
        <p:spPr bwMode="auto">
          <a:xfrm>
            <a:off x="3270250" y="2943225"/>
            <a:ext cx="1500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Давай вызовем полицию!</a:t>
            </a:r>
          </a:p>
        </p:txBody>
      </p:sp>
      <p:sp>
        <p:nvSpPr>
          <p:cNvPr id="21521" name="TextBox 26"/>
          <p:cNvSpPr txBox="1">
            <a:spLocks noChangeArrowheads="1"/>
          </p:cNvSpPr>
          <p:nvPr/>
        </p:nvSpPr>
        <p:spPr bwMode="auto">
          <a:xfrm>
            <a:off x="1071563" y="4262438"/>
            <a:ext cx="1428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Не подходить!</a:t>
            </a:r>
          </a:p>
        </p:txBody>
      </p:sp>
      <p:sp>
        <p:nvSpPr>
          <p:cNvPr id="21522" name="TextBox 27"/>
          <p:cNvSpPr txBox="1">
            <a:spLocks noChangeArrowheads="1"/>
          </p:cNvSpPr>
          <p:nvPr/>
        </p:nvSpPr>
        <p:spPr bwMode="auto">
          <a:xfrm>
            <a:off x="3103563" y="3635375"/>
            <a:ext cx="2071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Классно! Один звонок, и столько шума…</a:t>
            </a:r>
          </a:p>
        </p:txBody>
      </p:sp>
      <p:sp>
        <p:nvSpPr>
          <p:cNvPr id="21523" name="TextBox 28"/>
          <p:cNvSpPr txBox="1">
            <a:spLocks noChangeArrowheads="1"/>
          </p:cNvSpPr>
          <p:nvPr/>
        </p:nvSpPr>
        <p:spPr bwMode="auto">
          <a:xfrm>
            <a:off x="7262813" y="4110038"/>
            <a:ext cx="128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Вы молодцы, ребята!</a:t>
            </a:r>
          </a:p>
        </p:txBody>
      </p:sp>
      <p:sp>
        <p:nvSpPr>
          <p:cNvPr id="30" name="Рамка 2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 descr="slide0001-7.jpg"/>
          <p:cNvPicPr>
            <a:picLocks noChangeAspect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5786438" y="3286125"/>
            <a:ext cx="320675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2" descr="slide0001-3.jpg"/>
          <p:cNvPicPr>
            <a:picLocks noChangeAspect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142875" y="142875"/>
            <a:ext cx="3346450" cy="3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Рисунок 3" descr="slide0001-4.jpg"/>
          <p:cNvPicPr>
            <a:picLocks noChangeAspect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139700" y="3571875"/>
            <a:ext cx="3090863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4" descr="slide0001-6.jpg"/>
          <p:cNvPicPr>
            <a:picLocks noChangeAspect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3071813" y="3870325"/>
            <a:ext cx="31337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5" descr="slide0001-2.jpg"/>
          <p:cNvPicPr>
            <a:picLocks noChangeAspect="1"/>
          </p:cNvPicPr>
          <p:nvPr/>
        </p:nvPicPr>
        <p:blipFill>
          <a:blip r:embed="rId6">
            <a:lum contrast="30000"/>
          </a:blip>
          <a:srcRect/>
          <a:stretch>
            <a:fillRect/>
          </a:stretch>
        </p:blipFill>
        <p:spPr bwMode="auto">
          <a:xfrm>
            <a:off x="3214688" y="642938"/>
            <a:ext cx="3078162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6" descr="slide0001-5.jpg"/>
          <p:cNvPicPr>
            <a:picLocks noChangeAspect="1"/>
          </p:cNvPicPr>
          <p:nvPr/>
        </p:nvPicPr>
        <p:blipFill>
          <a:blip r:embed="rId7">
            <a:lum contrast="30000"/>
          </a:blip>
          <a:srcRect/>
          <a:stretch>
            <a:fillRect/>
          </a:stretch>
        </p:blipFill>
        <p:spPr bwMode="auto">
          <a:xfrm>
            <a:off x="5929313" y="214313"/>
            <a:ext cx="3060700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42875" y="206375"/>
            <a:ext cx="928688" cy="428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14563" y="500063"/>
            <a:ext cx="1214437" cy="5715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2063" y="1428750"/>
            <a:ext cx="1571625" cy="9286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86438" y="3314700"/>
            <a:ext cx="1357312" cy="4714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813" y="3519488"/>
            <a:ext cx="2357437" cy="5524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29063" y="3957638"/>
            <a:ext cx="1714500" cy="5000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50" y="4062413"/>
            <a:ext cx="1357313" cy="4381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00563" y="4500563"/>
            <a:ext cx="785812" cy="357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43000" y="5329238"/>
            <a:ext cx="1428750" cy="428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44" name="TextBox 16"/>
          <p:cNvSpPr txBox="1">
            <a:spLocks noChangeArrowheads="1"/>
          </p:cNvSpPr>
          <p:nvPr/>
        </p:nvSpPr>
        <p:spPr bwMode="auto">
          <a:xfrm>
            <a:off x="274638" y="247650"/>
            <a:ext cx="852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Круто!</a:t>
            </a:r>
          </a:p>
        </p:txBody>
      </p:sp>
      <p:sp>
        <p:nvSpPr>
          <p:cNvPr id="22545" name="TextBox 17"/>
          <p:cNvSpPr txBox="1">
            <a:spLocks noChangeArrowheads="1"/>
          </p:cNvSpPr>
          <p:nvPr/>
        </p:nvSpPr>
        <p:spPr bwMode="auto">
          <a:xfrm>
            <a:off x="2224088" y="504825"/>
            <a:ext cx="1214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Давай ещё так сделаем!</a:t>
            </a:r>
          </a:p>
        </p:txBody>
      </p:sp>
      <p:sp>
        <p:nvSpPr>
          <p:cNvPr id="22546" name="TextBox 18"/>
          <p:cNvSpPr txBox="1">
            <a:spLocks noChangeArrowheads="1"/>
          </p:cNvSpPr>
          <p:nvPr/>
        </p:nvSpPr>
        <p:spPr bwMode="auto">
          <a:xfrm>
            <a:off x="5153025" y="1533525"/>
            <a:ext cx="1428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Тут подброшен пакет! В нём что-то тикает…</a:t>
            </a:r>
          </a:p>
        </p:txBody>
      </p:sp>
      <p:sp>
        <p:nvSpPr>
          <p:cNvPr id="22547" name="TextBox 19"/>
          <p:cNvSpPr txBox="1">
            <a:spLocks noChangeArrowheads="1"/>
          </p:cNvSpPr>
          <p:nvPr/>
        </p:nvSpPr>
        <p:spPr bwMode="auto">
          <a:xfrm>
            <a:off x="866775" y="3576638"/>
            <a:ext cx="2214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Мальчики! Вы не видели, кто оставил пакет?</a:t>
            </a:r>
          </a:p>
        </p:txBody>
      </p:sp>
      <p:sp>
        <p:nvSpPr>
          <p:cNvPr id="22548" name="TextBox 20"/>
          <p:cNvSpPr txBox="1">
            <a:spLocks noChangeArrowheads="1"/>
          </p:cNvSpPr>
          <p:nvPr/>
        </p:nvSpPr>
        <p:spPr bwMode="auto">
          <a:xfrm>
            <a:off x="333375" y="4019550"/>
            <a:ext cx="128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Я видела! Это они бросили!</a:t>
            </a:r>
          </a:p>
        </p:txBody>
      </p:sp>
      <p:sp>
        <p:nvSpPr>
          <p:cNvPr id="22549" name="TextBox 21"/>
          <p:cNvSpPr txBox="1">
            <a:spLocks noChangeArrowheads="1"/>
          </p:cNvSpPr>
          <p:nvPr/>
        </p:nvSpPr>
        <p:spPr bwMode="auto">
          <a:xfrm>
            <a:off x="1152525" y="5286375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Докладываю!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Ложный вызов.</a:t>
            </a:r>
          </a:p>
        </p:txBody>
      </p:sp>
      <p:sp>
        <p:nvSpPr>
          <p:cNvPr id="22550" name="TextBox 22"/>
          <p:cNvSpPr txBox="1">
            <a:spLocks noChangeArrowheads="1"/>
          </p:cNvSpPr>
          <p:nvPr/>
        </p:nvSpPr>
        <p:spPr bwMode="auto">
          <a:xfrm>
            <a:off x="4024313" y="3943350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Пока мы вас поставим на учёт.</a:t>
            </a:r>
          </a:p>
        </p:txBody>
      </p:sp>
      <p:sp>
        <p:nvSpPr>
          <p:cNvPr id="22551" name="TextBox 23"/>
          <p:cNvSpPr txBox="1">
            <a:spLocks noChangeArrowheads="1"/>
          </p:cNvSpPr>
          <p:nvPr/>
        </p:nvSpPr>
        <p:spPr bwMode="auto">
          <a:xfrm>
            <a:off x="4572000" y="4538663"/>
            <a:ext cx="714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И всё?</a:t>
            </a:r>
          </a:p>
        </p:txBody>
      </p:sp>
      <p:sp>
        <p:nvSpPr>
          <p:cNvPr id="22552" name="TextBox 24"/>
          <p:cNvSpPr txBox="1">
            <a:spLocks noChangeArrowheads="1"/>
          </p:cNvSpPr>
          <p:nvPr/>
        </p:nvSpPr>
        <p:spPr bwMode="auto">
          <a:xfrm>
            <a:off x="5815013" y="3286125"/>
            <a:ext cx="1357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Ждите повестку в суд.</a:t>
            </a:r>
          </a:p>
        </p:txBody>
      </p:sp>
      <p:sp>
        <p:nvSpPr>
          <p:cNvPr id="26" name="Рамка 2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84" y="1071546"/>
            <a:ext cx="4571957" cy="317009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ЗНАНИЯМ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БЕЗОПАСНОСТИ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ДЕТЕЙ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813" name="Object 21"/>
          <p:cNvGraphicFramePr>
            <a:graphicFrameLocks noChangeAspect="1"/>
          </p:cNvGraphicFramePr>
          <p:nvPr/>
        </p:nvGraphicFramePr>
        <p:xfrm>
          <a:off x="4572000" y="4357688"/>
          <a:ext cx="3824288" cy="1911350"/>
        </p:xfrm>
        <a:graphic>
          <a:graphicData uri="http://schemas.openxmlformats.org/presentationml/2006/ole">
            <p:oleObj spid="_x0000_s33813" name="CorelDRAW" r:id="rId3" imgW="5513760" imgH="2756880" progId="">
              <p:embed/>
            </p:oleObj>
          </a:graphicData>
        </a:graphic>
      </p:graphicFrame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TextBox 5"/>
          <p:cNvSpPr txBox="1">
            <a:spLocks noChangeArrowheads="1"/>
          </p:cNvSpPr>
          <p:nvPr/>
        </p:nvSpPr>
        <p:spPr bwMode="auto">
          <a:xfrm>
            <a:off x="608013" y="3109913"/>
            <a:ext cx="45720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трогай его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приближайся к нему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пользуйся мобильным телефоном возле него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запомни время обнаружения предмета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сообщи взрослым (учителю, водителю, соседям, родителям) об этом</a:t>
            </a:r>
          </a:p>
          <a:p>
            <a:endParaRPr lang="ru-RU" sz="4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</a:p>
        </p:txBody>
      </p:sp>
      <p:graphicFrame>
        <p:nvGraphicFramePr>
          <p:cNvPr id="2082" name="Object 34"/>
          <p:cNvGraphicFramePr>
            <a:graphicFrameLocks noChangeAspect="1"/>
          </p:cNvGraphicFramePr>
          <p:nvPr/>
        </p:nvGraphicFramePr>
        <p:xfrm>
          <a:off x="6072188" y="714375"/>
          <a:ext cx="2660650" cy="2251075"/>
        </p:xfrm>
        <a:graphic>
          <a:graphicData uri="http://schemas.openxmlformats.org/presentationml/2006/ole">
            <p:oleObj spid="_x0000_s2082" name="CorelDRAW CMX" r:id="rId3" imgW="7569000" imgH="6403320" progId="">
              <p:embed/>
            </p:oleObj>
          </a:graphicData>
        </a:graphic>
      </p:graphicFrame>
      <p:graphicFrame>
        <p:nvGraphicFramePr>
          <p:cNvPr id="2083" name="Object 35"/>
          <p:cNvGraphicFramePr>
            <a:graphicFrameLocks noChangeAspect="1"/>
          </p:cNvGraphicFramePr>
          <p:nvPr/>
        </p:nvGraphicFramePr>
        <p:xfrm>
          <a:off x="6286500" y="4857750"/>
          <a:ext cx="2300288" cy="1714500"/>
        </p:xfrm>
        <a:graphic>
          <a:graphicData uri="http://schemas.openxmlformats.org/presentationml/2006/ole">
            <p:oleObj spid="_x0000_s2083" name="CorelDRAW CMX" r:id="rId4" imgW="4609440" imgH="3436920" progId="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28596" y="352364"/>
            <a:ext cx="4740978" cy="286232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обнаружил неизвестный, бесхозный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свёрток или оставленную сумку,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портфель, коробку в транспорте,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подъезде, квартире, на остановке,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улице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428596" y="32584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28596" y="365933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428596" y="40559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428596" y="471488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428596" y="57150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084" name="Object 36"/>
          <p:cNvGraphicFramePr>
            <a:graphicFrameLocks noChangeAspect="1"/>
          </p:cNvGraphicFramePr>
          <p:nvPr/>
        </p:nvGraphicFramePr>
        <p:xfrm>
          <a:off x="5070475" y="1500188"/>
          <a:ext cx="930275" cy="3929062"/>
        </p:xfrm>
        <a:graphic>
          <a:graphicData uri="http://schemas.openxmlformats.org/presentationml/2006/ole">
            <p:oleObj spid="_x0000_s2084" name="CorelDRAW CMX" r:id="rId5" imgW="645480" imgH="2751120" progId="">
              <p:embed/>
            </p:oleObj>
          </a:graphicData>
        </a:graphic>
      </p:graphicFrame>
      <p:sp>
        <p:nvSpPr>
          <p:cNvPr id="9" name="Пятно 1 8"/>
          <p:cNvSpPr/>
          <p:nvPr/>
        </p:nvSpPr>
        <p:spPr>
          <a:xfrm>
            <a:off x="6215074" y="3429000"/>
            <a:ext cx="2214578" cy="2000264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51101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Рамка 1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TextBox 1"/>
          <p:cNvSpPr txBox="1">
            <a:spLocks noChangeArrowheads="1"/>
          </p:cNvSpPr>
          <p:nvPr/>
        </p:nvSpPr>
        <p:spPr bwMode="auto">
          <a:xfrm>
            <a:off x="606425" y="1911350"/>
            <a:ext cx="3929063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опасайся падения штукатурки, арматуры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держись подальше от окон, шкафов, полок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беги, не пользуйся лифтом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опасайся застекленных поверхностей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держись ближе к дверным проёмам в несущих стенах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7" name="Picture 2" descr="C:\Documents and Settings\Администратор\Рабочий стол\1_files\slide0001-2.jpg"/>
          <p:cNvPicPr>
            <a:picLocks noChangeAspect="1" noChangeArrowheads="1"/>
          </p:cNvPicPr>
          <p:nvPr/>
        </p:nvPicPr>
        <p:blipFill>
          <a:blip r:embed="rId3">
            <a:lum bright="-10000" contrast="40000"/>
          </a:blip>
          <a:srcRect/>
          <a:stretch>
            <a:fillRect/>
          </a:stretch>
        </p:blipFill>
        <p:spPr bwMode="auto">
          <a:xfrm>
            <a:off x="6030913" y="4929188"/>
            <a:ext cx="28575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352364"/>
            <a:ext cx="3732689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помещении возможен взрыв,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20439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8574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351891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41895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59048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524265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4214813" y="928688"/>
          <a:ext cx="4772025" cy="4706937"/>
        </p:xfrm>
        <a:graphic>
          <a:graphicData uri="http://schemas.openxmlformats.org/presentationml/2006/ole">
            <p:oleObj spid="_x0000_s3085" name="CorelDRAW" r:id="rId4" imgW="1328400" imgH="131112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17314" y="428604"/>
            <a:ext cx="697628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7" name="Пятно 1 16"/>
          <p:cNvSpPr/>
          <p:nvPr/>
        </p:nvSpPr>
        <p:spPr>
          <a:xfrm>
            <a:off x="4500562" y="4857760"/>
            <a:ext cx="2000264" cy="185738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24541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428596" y="28667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Рамка 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63" name="Object 43"/>
          <p:cNvGraphicFramePr>
            <a:graphicFrameLocks noChangeAspect="1"/>
          </p:cNvGraphicFramePr>
          <p:nvPr/>
        </p:nvGraphicFramePr>
        <p:xfrm>
          <a:off x="4454525" y="785813"/>
          <a:ext cx="4643438" cy="3735387"/>
        </p:xfrm>
        <a:graphic>
          <a:graphicData uri="http://schemas.openxmlformats.org/presentationml/2006/ole">
            <p:oleObj spid="_x0000_s5163" name="CorelDRAW" r:id="rId3" imgW="1856160" imgH="1492200" progId="">
              <p:embed/>
            </p:oleObj>
          </a:graphicData>
        </a:graphic>
      </p:graphicFrame>
      <p:sp>
        <p:nvSpPr>
          <p:cNvPr id="5167" name="TextBox 1"/>
          <p:cNvSpPr txBox="1">
            <a:spLocks noChangeArrowheads="1"/>
          </p:cNvSpPr>
          <p:nvPr/>
        </p:nvSpPr>
        <p:spPr bwMode="auto">
          <a:xfrm>
            <a:off x="598488" y="1958975"/>
            <a:ext cx="4429125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беги к месту взрыва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интересуйся, почему происходит взрыв у случайных прохожих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отбеги подальше в сторону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спрячься за угол, выступ здания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опасайся падения столбов и линий электропередач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старайся укрыться, но вдали от высотных зданий и сооружений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85728"/>
            <a:ext cx="697628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9" name="Пятно 1 8"/>
          <p:cNvSpPr/>
          <p:nvPr/>
        </p:nvSpPr>
        <p:spPr>
          <a:xfrm>
            <a:off x="5000628" y="3714752"/>
            <a:ext cx="1357322" cy="1214446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8554" y="369024"/>
            <a:ext cx="3213380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возможен взрыв на улице,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09693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56264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9383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34845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75182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42002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5164" name="Object 44"/>
          <p:cNvGraphicFramePr>
            <a:graphicFrameLocks noChangeAspect="1"/>
          </p:cNvGraphicFramePr>
          <p:nvPr/>
        </p:nvGraphicFramePr>
        <p:xfrm>
          <a:off x="4572000" y="4714875"/>
          <a:ext cx="968375" cy="1428750"/>
        </p:xfrm>
        <a:graphic>
          <a:graphicData uri="http://schemas.openxmlformats.org/presentationml/2006/ole">
            <p:oleObj spid="_x0000_s5164" name="CorelDRAW" r:id="rId4" imgW="4312440" imgH="6366960" progId="">
              <p:embed/>
            </p:oleObj>
          </a:graphicData>
        </a:graphic>
      </p:graphicFrame>
      <p:graphicFrame>
        <p:nvGraphicFramePr>
          <p:cNvPr id="5165" name="Object 45"/>
          <p:cNvGraphicFramePr>
            <a:graphicFrameLocks noChangeAspect="1"/>
          </p:cNvGraphicFramePr>
          <p:nvPr/>
        </p:nvGraphicFramePr>
        <p:xfrm>
          <a:off x="5572125" y="5143500"/>
          <a:ext cx="1063625" cy="1571625"/>
        </p:xfrm>
        <a:graphic>
          <a:graphicData uri="http://schemas.openxmlformats.org/presentationml/2006/ole">
            <p:oleObj spid="_x0000_s5165" name="CorelDRAW" r:id="rId5" imgW="4312440" imgH="6366960" progId="">
              <p:embed/>
            </p:oleObj>
          </a:graphicData>
        </a:graphic>
      </p:graphicFrame>
      <p:graphicFrame>
        <p:nvGraphicFramePr>
          <p:cNvPr id="5166" name="Object 46"/>
          <p:cNvGraphicFramePr>
            <a:graphicFrameLocks noChangeAspect="1"/>
          </p:cNvGraphicFramePr>
          <p:nvPr/>
        </p:nvGraphicFramePr>
        <p:xfrm>
          <a:off x="6386513" y="3857625"/>
          <a:ext cx="1900237" cy="1214438"/>
        </p:xfrm>
        <a:graphic>
          <a:graphicData uri="http://schemas.openxmlformats.org/presentationml/2006/ole">
            <p:oleObj spid="_x0000_s5166" name="CorelDRAW CMX" r:id="rId6" imgW="3579840" imgH="2287800" progId="">
              <p:embed/>
            </p:oleObj>
          </a:graphicData>
        </a:graphic>
      </p:graphicFrame>
      <p:sp>
        <p:nvSpPr>
          <p:cNvPr id="17" name="Блок-схема: узел 16"/>
          <p:cNvSpPr/>
          <p:nvPr/>
        </p:nvSpPr>
        <p:spPr>
          <a:xfrm>
            <a:off x="428596" y="250030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28596" y="314324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5" name="Object 59"/>
          <p:cNvGraphicFramePr>
            <a:graphicFrameLocks noChangeAspect="1"/>
          </p:cNvGraphicFramePr>
          <p:nvPr/>
        </p:nvGraphicFramePr>
        <p:xfrm>
          <a:off x="4302125" y="500063"/>
          <a:ext cx="4341813" cy="3354387"/>
        </p:xfrm>
        <a:graphic>
          <a:graphicData uri="http://schemas.openxmlformats.org/presentationml/2006/ole">
            <p:oleObj spid="_x0000_s4155" name="CorelDRAW CMX" r:id="rId3" imgW="2682720" imgH="2073240" progId="">
              <p:embed/>
            </p:oleObj>
          </a:graphicData>
        </a:graphic>
      </p:graphicFrame>
      <p:sp>
        <p:nvSpPr>
          <p:cNvPr id="4160" name="TextBox 1"/>
          <p:cNvSpPr txBox="1">
            <a:spLocks noChangeArrowheads="1"/>
          </p:cNvSpPr>
          <p:nvPr/>
        </p:nvSpPr>
        <p:spPr bwMode="auto">
          <a:xfrm>
            <a:off x="598488" y="2228850"/>
            <a:ext cx="3643312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стой у окна, даже если оно закрыто занавеской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поднимайся выше уровня подоконника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входи в комнату, со стороны которой слышны выстрелы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подходи ни к окну, ни к дверям, если будут звать и говорить, что это милиция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позвони родителям и 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сообщи им о выстрелах</a:t>
            </a:r>
          </a:p>
        </p:txBody>
      </p:sp>
      <p:graphicFrame>
        <p:nvGraphicFramePr>
          <p:cNvPr id="4156" name="Object 60"/>
          <p:cNvGraphicFramePr>
            <a:graphicFrameLocks noChangeAspect="1"/>
          </p:cNvGraphicFramePr>
          <p:nvPr/>
        </p:nvGraphicFramePr>
        <p:xfrm>
          <a:off x="3929063" y="1474788"/>
          <a:ext cx="1785937" cy="2025650"/>
        </p:xfrm>
        <a:graphic>
          <a:graphicData uri="http://schemas.openxmlformats.org/presentationml/2006/ole">
            <p:oleObj spid="_x0000_s4156" name="CorelDRAW" r:id="rId4" imgW="4203360" imgH="4765680" progId="">
              <p:embed/>
            </p:oleObj>
          </a:graphicData>
        </a:graphic>
      </p:graphicFrame>
      <p:graphicFrame>
        <p:nvGraphicFramePr>
          <p:cNvPr id="4157" name="Object 61"/>
          <p:cNvGraphicFramePr>
            <a:graphicFrameLocks noChangeAspect="1"/>
          </p:cNvGraphicFramePr>
          <p:nvPr/>
        </p:nvGraphicFramePr>
        <p:xfrm>
          <a:off x="4929188" y="2643188"/>
          <a:ext cx="1785937" cy="2025650"/>
        </p:xfrm>
        <a:graphic>
          <a:graphicData uri="http://schemas.openxmlformats.org/presentationml/2006/ole">
            <p:oleObj spid="_x0000_s4157" name="CorelDRAW" r:id="rId5" imgW="4203360" imgH="4765680" progId="">
              <p:embed/>
            </p:oleObj>
          </a:graphicData>
        </a:graphic>
      </p:graphicFrame>
      <p:graphicFrame>
        <p:nvGraphicFramePr>
          <p:cNvPr id="4158" name="Object 62"/>
          <p:cNvGraphicFramePr>
            <a:graphicFrameLocks noChangeAspect="1"/>
          </p:cNvGraphicFramePr>
          <p:nvPr/>
        </p:nvGraphicFramePr>
        <p:xfrm>
          <a:off x="3643313" y="4857750"/>
          <a:ext cx="3786187" cy="1749425"/>
        </p:xfrm>
        <a:graphic>
          <a:graphicData uri="http://schemas.openxmlformats.org/presentationml/2006/ole">
            <p:oleObj spid="_x0000_s4158" name="CorelDRAW" r:id="rId6" imgW="7212600" imgH="3332160" progId="">
              <p:embed/>
            </p:oleObj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7215188" y="500063"/>
            <a:ext cx="1214437" cy="92868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7250907" y="607218"/>
            <a:ext cx="1143000" cy="785813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00034" y="352364"/>
            <a:ext cx="3400739" cy="193899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ты, находясь в помещении,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услышал выстрелы,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36666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04655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70551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5005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92919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85789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159" name="Object 63"/>
          <p:cNvGraphicFramePr>
            <a:graphicFrameLocks noChangeAspect="1"/>
          </p:cNvGraphicFramePr>
          <p:nvPr/>
        </p:nvGraphicFramePr>
        <p:xfrm>
          <a:off x="7143750" y="3143250"/>
          <a:ext cx="1785938" cy="2025650"/>
        </p:xfrm>
        <a:graphic>
          <a:graphicData uri="http://schemas.openxmlformats.org/presentationml/2006/ole">
            <p:oleObj spid="_x0000_s4159" name="CorelDRAW" r:id="rId7" imgW="4203360" imgH="4765680" progId="">
              <p:embed/>
            </p:oleObj>
          </a:graphicData>
        </a:graphic>
      </p:graphicFrame>
      <p:sp>
        <p:nvSpPr>
          <p:cNvPr id="7" name="Пятно 1 6"/>
          <p:cNvSpPr/>
          <p:nvPr/>
        </p:nvSpPr>
        <p:spPr>
          <a:xfrm>
            <a:off x="7286644" y="4643446"/>
            <a:ext cx="1428760" cy="1143008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Рамка 1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6" name="TextBox 1"/>
          <p:cNvSpPr txBox="1">
            <a:spLocks noChangeArrowheads="1"/>
          </p:cNvSpPr>
          <p:nvPr/>
        </p:nvSpPr>
        <p:spPr bwMode="auto">
          <a:xfrm>
            <a:off x="633413" y="1928813"/>
            <a:ext cx="3929062" cy="38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кричи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плачь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капризничай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жалуйся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паникуй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встречайся взглядом с террористами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вспоминай что-нибудь хорошее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выполняй требования террористов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экономь силы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0064" y="352364"/>
            <a:ext cx="2878994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заложники,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207167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248183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28574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327688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364331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55007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6202" name="Object 58"/>
          <p:cNvGraphicFramePr>
            <a:graphicFrameLocks noChangeAspect="1"/>
          </p:cNvGraphicFramePr>
          <p:nvPr/>
        </p:nvGraphicFramePr>
        <p:xfrm>
          <a:off x="4429125" y="642938"/>
          <a:ext cx="1557338" cy="2905125"/>
        </p:xfrm>
        <a:graphic>
          <a:graphicData uri="http://schemas.openxmlformats.org/presentationml/2006/ole">
            <p:oleObj spid="_x0000_s6202" name="CorelDRAW" r:id="rId3" imgW="2834640" imgH="5288760" progId="">
              <p:embed/>
            </p:oleObj>
          </a:graphicData>
        </a:graphic>
      </p:graphicFrame>
      <p:graphicFrame>
        <p:nvGraphicFramePr>
          <p:cNvPr id="6203" name="Object 59"/>
          <p:cNvGraphicFramePr>
            <a:graphicFrameLocks noChangeAspect="1"/>
          </p:cNvGraphicFramePr>
          <p:nvPr/>
        </p:nvGraphicFramePr>
        <p:xfrm>
          <a:off x="5715000" y="214313"/>
          <a:ext cx="1557338" cy="2905125"/>
        </p:xfrm>
        <a:graphic>
          <a:graphicData uri="http://schemas.openxmlformats.org/presentationml/2006/ole">
            <p:oleObj spid="_x0000_s6203" name="CorelDRAW" r:id="rId4" imgW="2834640" imgH="5288760" progId="">
              <p:embed/>
            </p:oleObj>
          </a:graphicData>
        </a:graphic>
      </p:graphicFrame>
      <p:graphicFrame>
        <p:nvGraphicFramePr>
          <p:cNvPr id="6204" name="Object 60"/>
          <p:cNvGraphicFramePr>
            <a:graphicFrameLocks noChangeAspect="1"/>
          </p:cNvGraphicFramePr>
          <p:nvPr/>
        </p:nvGraphicFramePr>
        <p:xfrm>
          <a:off x="4143375" y="2552700"/>
          <a:ext cx="3214688" cy="4090988"/>
        </p:xfrm>
        <a:graphic>
          <a:graphicData uri="http://schemas.openxmlformats.org/presentationml/2006/ole">
            <p:oleObj spid="_x0000_s6204" name="CorelDRAW" r:id="rId5" imgW="1438560" imgH="1830600" progId="">
              <p:embed/>
            </p:oleObj>
          </a:graphicData>
        </a:graphic>
      </p:graphicFrame>
      <p:graphicFrame>
        <p:nvGraphicFramePr>
          <p:cNvPr id="6205" name="Object 61"/>
          <p:cNvGraphicFramePr>
            <a:graphicFrameLocks noChangeAspect="1"/>
          </p:cNvGraphicFramePr>
          <p:nvPr/>
        </p:nvGraphicFramePr>
        <p:xfrm>
          <a:off x="7358063" y="3714750"/>
          <a:ext cx="1557337" cy="2905125"/>
        </p:xfrm>
        <a:graphic>
          <a:graphicData uri="http://schemas.openxmlformats.org/presentationml/2006/ole">
            <p:oleObj spid="_x0000_s6205" name="CorelDRAW" r:id="rId6" imgW="2834640" imgH="5288760" progId="">
              <p:embed/>
            </p:oleObj>
          </a:graphicData>
        </a:graphic>
      </p:graphicFrame>
      <p:sp>
        <p:nvSpPr>
          <p:cNvPr id="15" name="Блок-схема: узел 14"/>
          <p:cNvSpPr/>
          <p:nvPr/>
        </p:nvSpPr>
        <p:spPr>
          <a:xfrm>
            <a:off x="428596" y="407194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47241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428596" y="510901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6236" name="Picture 45" descr="Painted Childre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5463" y="2371725"/>
            <a:ext cx="19748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0" name="TextBox 1"/>
          <p:cNvSpPr txBox="1">
            <a:spLocks noChangeArrowheads="1"/>
          </p:cNvSpPr>
          <p:nvPr/>
        </p:nvSpPr>
        <p:spPr bwMode="auto">
          <a:xfrm>
            <a:off x="615950" y="1785938"/>
            <a:ext cx="3884613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позволь толпе нести тебя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старайся продвинуться к краю толпы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держи руки в карманах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разведи согнутые в локтях руки чуть в стороны, чтобы грудная клетка не была сдавлена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старайся удержаться на ногах любыми способами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освободись от шарфа, сумки, галстука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стремись оказаться подальше от высоких и крупных людей, людей с громоздкими предметами и большими сумками</a:t>
            </a:r>
          </a:p>
        </p:txBody>
      </p:sp>
      <p:graphicFrame>
        <p:nvGraphicFramePr>
          <p:cNvPr id="15424" name="Object 64"/>
          <p:cNvGraphicFramePr>
            <a:graphicFrameLocks noChangeAspect="1"/>
          </p:cNvGraphicFramePr>
          <p:nvPr/>
        </p:nvGraphicFramePr>
        <p:xfrm>
          <a:off x="3929063" y="571500"/>
          <a:ext cx="4429125" cy="1722438"/>
        </p:xfrm>
        <a:graphic>
          <a:graphicData uri="http://schemas.openxmlformats.org/presentationml/2006/ole">
            <p:oleObj spid="_x0000_s15424" name="CorelDRAW CMX" r:id="rId3" imgW="2770560" imgH="1077120" progId="">
              <p:embed/>
            </p:oleObj>
          </a:graphicData>
        </a:graphic>
      </p:graphicFrame>
      <p:graphicFrame>
        <p:nvGraphicFramePr>
          <p:cNvPr id="15425" name="Object 65"/>
          <p:cNvGraphicFramePr>
            <a:graphicFrameLocks noChangeAspect="1"/>
          </p:cNvGraphicFramePr>
          <p:nvPr/>
        </p:nvGraphicFramePr>
        <p:xfrm>
          <a:off x="4572000" y="1928813"/>
          <a:ext cx="4429125" cy="1722437"/>
        </p:xfrm>
        <a:graphic>
          <a:graphicData uri="http://schemas.openxmlformats.org/presentationml/2006/ole">
            <p:oleObj spid="_x0000_s15425" name="CorelDRAW CMX" r:id="rId4" imgW="2770560" imgH="1077120" progId="">
              <p:embed/>
            </p:oleObj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428596" y="19288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29381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32953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422405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48577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550070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285728"/>
            <a:ext cx="2246385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толпу,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426" name="Object 66"/>
          <p:cNvGraphicFramePr>
            <a:graphicFrameLocks noChangeAspect="1"/>
          </p:cNvGraphicFramePr>
          <p:nvPr/>
        </p:nvGraphicFramePr>
        <p:xfrm>
          <a:off x="4429125" y="3714750"/>
          <a:ext cx="901700" cy="2662238"/>
        </p:xfrm>
        <a:graphic>
          <a:graphicData uri="http://schemas.openxmlformats.org/presentationml/2006/ole">
            <p:oleObj spid="_x0000_s15426" name="CorelDRAW" r:id="rId5" imgW="628560" imgH="1855440" progId="">
              <p:embed/>
            </p:oleObj>
          </a:graphicData>
        </a:graphic>
      </p:graphicFrame>
      <p:graphicFrame>
        <p:nvGraphicFramePr>
          <p:cNvPr id="15427" name="Object 67"/>
          <p:cNvGraphicFramePr>
            <a:graphicFrameLocks noChangeAspect="1"/>
          </p:cNvGraphicFramePr>
          <p:nvPr/>
        </p:nvGraphicFramePr>
        <p:xfrm>
          <a:off x="7215188" y="3643313"/>
          <a:ext cx="1651000" cy="1643062"/>
        </p:xfrm>
        <a:graphic>
          <a:graphicData uri="http://schemas.openxmlformats.org/presentationml/2006/ole">
            <p:oleObj spid="_x0000_s15427" name="CorelDRAW" r:id="rId6" imgW="1353600" imgH="1346400" progId="">
              <p:embed/>
            </p:oleObj>
          </a:graphicData>
        </a:graphic>
      </p:graphicFrame>
      <p:graphicFrame>
        <p:nvGraphicFramePr>
          <p:cNvPr id="15428" name="Object 68"/>
          <p:cNvGraphicFramePr>
            <a:graphicFrameLocks noChangeAspect="1"/>
          </p:cNvGraphicFramePr>
          <p:nvPr/>
        </p:nvGraphicFramePr>
        <p:xfrm>
          <a:off x="5357813" y="4357688"/>
          <a:ext cx="2020887" cy="639762"/>
        </p:xfrm>
        <a:graphic>
          <a:graphicData uri="http://schemas.openxmlformats.org/presentationml/2006/ole">
            <p:oleObj spid="_x0000_s15428" name="CorelDRAW" r:id="rId7" imgW="618480" imgH="196560" progId="">
              <p:embed/>
            </p:oleObj>
          </a:graphicData>
        </a:graphic>
      </p:graphicFrame>
      <p:graphicFrame>
        <p:nvGraphicFramePr>
          <p:cNvPr id="15429" name="Object 69"/>
          <p:cNvGraphicFramePr>
            <a:graphicFrameLocks noChangeAspect="1"/>
          </p:cNvGraphicFramePr>
          <p:nvPr/>
        </p:nvGraphicFramePr>
        <p:xfrm>
          <a:off x="5643563" y="5357813"/>
          <a:ext cx="2643187" cy="1111250"/>
        </p:xfrm>
        <a:graphic>
          <a:graphicData uri="http://schemas.openxmlformats.org/presentationml/2006/ole">
            <p:oleObj spid="_x0000_s15429" name="CorelDRAW" r:id="rId8" imgW="3248640" imgH="1364040" progId="">
              <p:embed/>
            </p:oleObj>
          </a:graphicData>
        </a:graphic>
      </p:graphicFrame>
      <p:sp>
        <p:nvSpPr>
          <p:cNvPr id="16" name="Блок-схема: узел 15"/>
          <p:cNvSpPr/>
          <p:nvPr/>
        </p:nvSpPr>
        <p:spPr>
          <a:xfrm>
            <a:off x="428596" y="230446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TextBox 1"/>
          <p:cNvSpPr txBox="1">
            <a:spLocks noChangeArrowheads="1"/>
          </p:cNvSpPr>
          <p:nvPr/>
        </p:nvSpPr>
        <p:spPr bwMode="auto">
          <a:xfrm>
            <a:off x="612775" y="2071688"/>
            <a:ext cx="3714750" cy="33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немедленно сообщи родителям 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немедленно открой окна, двери, форточки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закрой газовый кран на плите и газовой трубе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вызови службу по телефону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04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забери домашних животных, если они есть</a:t>
            </a:r>
          </a:p>
        </p:txBody>
      </p:sp>
      <p:sp>
        <p:nvSpPr>
          <p:cNvPr id="6" name="Пятно 1 5"/>
          <p:cNvSpPr/>
          <p:nvPr/>
        </p:nvSpPr>
        <p:spPr>
          <a:xfrm>
            <a:off x="4500563" y="2000250"/>
            <a:ext cx="1785937" cy="2071688"/>
          </a:xfrm>
          <a:prstGeom prst="irregularSeal1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862728"/>
            <a:ext cx="118372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ГАЗ</a:t>
            </a:r>
            <a:endParaRPr lang="ru-RU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0694" y="3714752"/>
            <a:ext cx="1483099" cy="163121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04</a:t>
            </a:r>
            <a:endParaRPr lang="ru-RU" sz="10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352364"/>
            <a:ext cx="2945615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услышал запах газа,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21455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8759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57187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35769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77708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517800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7203" name="Object 35"/>
          <p:cNvGraphicFramePr>
            <a:graphicFrameLocks noChangeAspect="1"/>
          </p:cNvGraphicFramePr>
          <p:nvPr/>
        </p:nvGraphicFramePr>
        <p:xfrm>
          <a:off x="6143625" y="285750"/>
          <a:ext cx="2593975" cy="3536950"/>
        </p:xfrm>
        <a:graphic>
          <a:graphicData uri="http://schemas.openxmlformats.org/presentationml/2006/ole">
            <p:oleObj spid="_x0000_s7203" name="CorelDRAW" r:id="rId3" imgW="4712400" imgH="6428160" progId="">
              <p:embed/>
            </p:oleObj>
          </a:graphicData>
        </a:graphic>
      </p:graphicFrame>
      <p:graphicFrame>
        <p:nvGraphicFramePr>
          <p:cNvPr id="7204" name="Object 36"/>
          <p:cNvGraphicFramePr>
            <a:graphicFrameLocks noChangeAspect="1"/>
          </p:cNvGraphicFramePr>
          <p:nvPr/>
        </p:nvGraphicFramePr>
        <p:xfrm>
          <a:off x="6572250" y="4289425"/>
          <a:ext cx="2251075" cy="2284413"/>
        </p:xfrm>
        <a:graphic>
          <a:graphicData uri="http://schemas.openxmlformats.org/presentationml/2006/ole">
            <p:oleObj spid="_x0000_s7204" name="CorelDRAW" r:id="rId4" imgW="3408840" imgH="3458520" progId="">
              <p:embed/>
            </p:oleObj>
          </a:graphicData>
        </a:graphic>
      </p:graphicFrame>
      <p:graphicFrame>
        <p:nvGraphicFramePr>
          <p:cNvPr id="7205" name="Object 37"/>
          <p:cNvGraphicFramePr>
            <a:graphicFrameLocks noChangeAspect="1"/>
          </p:cNvGraphicFramePr>
          <p:nvPr/>
        </p:nvGraphicFramePr>
        <p:xfrm>
          <a:off x="1500188" y="5786438"/>
          <a:ext cx="3714750" cy="466725"/>
        </p:xfrm>
        <a:graphic>
          <a:graphicData uri="http://schemas.openxmlformats.org/presentationml/2006/ole">
            <p:oleObj spid="_x0000_s7205" name="CorelDRAW" r:id="rId5" imgW="4150800" imgH="617040" progId="">
              <p:embed/>
            </p:oleObj>
          </a:graphicData>
        </a:graphic>
      </p:graphicFrame>
      <p:sp>
        <p:nvSpPr>
          <p:cNvPr id="16" name="Рамка 1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43" name="Object 51"/>
          <p:cNvGraphicFramePr>
            <a:graphicFrameLocks noChangeAspect="1"/>
          </p:cNvGraphicFramePr>
          <p:nvPr/>
        </p:nvGraphicFramePr>
        <p:xfrm>
          <a:off x="6659563" y="2312988"/>
          <a:ext cx="2428875" cy="4545012"/>
        </p:xfrm>
        <a:graphic>
          <a:graphicData uri="http://schemas.openxmlformats.org/presentationml/2006/ole">
            <p:oleObj spid="_x0000_s8243" name="CorelDRAW CMX" r:id="rId3" imgW="1248840" imgH="2338920" progId="">
              <p:embed/>
            </p:oleObj>
          </a:graphicData>
        </a:graphic>
      </p:graphicFrame>
      <p:sp>
        <p:nvSpPr>
          <p:cNvPr id="8247" name="TextBox 1"/>
          <p:cNvSpPr txBox="1">
            <a:spLocks noChangeArrowheads="1"/>
          </p:cNvSpPr>
          <p:nvPr/>
        </p:nvSpPr>
        <p:spPr bwMode="auto">
          <a:xfrm>
            <a:off x="633413" y="2143125"/>
            <a:ext cx="4143375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, сообщи, где происходит пожар, что горит, адрес, номер телефона, свою фамилию, как удобнее подъехать к дому, есть ли опасность для людей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говори по телефону чётко и спокойно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двигайся ползком или пригнувшись, надень на нос и рот повязку, смоченную водой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дверь в задымленное помещение открывай осторожно, чтобы быстрый поток воздуха не вызвал вспышки пламени</a:t>
            </a:r>
          </a:p>
        </p:txBody>
      </p:sp>
      <p:graphicFrame>
        <p:nvGraphicFramePr>
          <p:cNvPr id="8244" name="Object 52"/>
          <p:cNvGraphicFramePr>
            <a:graphicFrameLocks noChangeAspect="1"/>
          </p:cNvGraphicFramePr>
          <p:nvPr/>
        </p:nvGraphicFramePr>
        <p:xfrm>
          <a:off x="142875" y="142875"/>
          <a:ext cx="1611313" cy="571500"/>
        </p:xfrm>
        <a:graphic>
          <a:graphicData uri="http://schemas.openxmlformats.org/presentationml/2006/ole">
            <p:oleObj spid="_x0000_s8244" name="CorelDRAW CMX" r:id="rId4" imgW="2775240" imgH="984600" progId="">
              <p:embed/>
            </p:oleObj>
          </a:graphicData>
        </a:graphic>
      </p:graphicFrame>
      <p:graphicFrame>
        <p:nvGraphicFramePr>
          <p:cNvPr id="8245" name="Object 53"/>
          <p:cNvGraphicFramePr>
            <a:graphicFrameLocks noChangeAspect="1"/>
          </p:cNvGraphicFramePr>
          <p:nvPr/>
        </p:nvGraphicFramePr>
        <p:xfrm>
          <a:off x="5857875" y="285750"/>
          <a:ext cx="2022475" cy="2359025"/>
        </p:xfrm>
        <a:graphic>
          <a:graphicData uri="http://schemas.openxmlformats.org/presentationml/2006/ole">
            <p:oleObj spid="_x0000_s8245" name="CorelDRAW CMX" r:id="rId5" imgW="2358360" imgH="275076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00628" y="357166"/>
            <a:ext cx="1483098" cy="163121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01</a:t>
            </a:r>
            <a:endParaRPr lang="ru-RU" sz="10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3943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28596" y="389457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426778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462497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55444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28662" y="285728"/>
            <a:ext cx="3118161" cy="193899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эвакуируешься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сообщении о пожаре,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46" name="Object 54"/>
          <p:cNvGraphicFramePr>
            <a:graphicFrameLocks noChangeAspect="1"/>
          </p:cNvGraphicFramePr>
          <p:nvPr/>
        </p:nvGraphicFramePr>
        <p:xfrm>
          <a:off x="4572000" y="4008438"/>
          <a:ext cx="2786063" cy="2744787"/>
        </p:xfrm>
        <a:graphic>
          <a:graphicData uri="http://schemas.openxmlformats.org/presentationml/2006/ole">
            <p:oleObj spid="_x0000_s8246" name="CorelDRAW" r:id="rId6" imgW="2697840" imgH="2658240" progId="">
              <p:embed/>
            </p:oleObj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39" name="Object 63"/>
          <p:cNvGraphicFramePr>
            <a:graphicFrameLocks noChangeAspect="1"/>
          </p:cNvGraphicFramePr>
          <p:nvPr/>
        </p:nvGraphicFramePr>
        <p:xfrm>
          <a:off x="4284663" y="2565400"/>
          <a:ext cx="4786312" cy="3095625"/>
        </p:xfrm>
        <a:graphic>
          <a:graphicData uri="http://schemas.openxmlformats.org/presentationml/2006/ole">
            <p:oleObj spid="_x0000_s50239" name="CorelDRAW" r:id="rId3" imgW="1751760" imgH="721440" progId="">
              <p:embed/>
            </p:oleObj>
          </a:graphicData>
        </a:graphic>
      </p:graphicFrame>
      <p:sp>
        <p:nvSpPr>
          <p:cNvPr id="50245" name="TextBox 2"/>
          <p:cNvSpPr txBox="1">
            <a:spLocks noChangeArrowheads="1"/>
          </p:cNvSpPr>
          <p:nvPr/>
        </p:nvSpPr>
        <p:spPr bwMode="auto">
          <a:xfrm>
            <a:off x="642938" y="1963738"/>
            <a:ext cx="3786187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помоги взрослым захвать с собой еду, питьевую воду, теплые вещи, фонарик, медицинскую аптечку, свой спасательный круг, верёвку, другие средства спасения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поднимайся на верхние этажи или крышу дома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оставайся там до прибытия спасателей</a:t>
            </a:r>
          </a:p>
          <a:p>
            <a:endParaRPr lang="ru-RU" sz="1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подавай сигналы о месте своего нахождения с помощью флагов, света, фонаря или свечи</a:t>
            </a:r>
          </a:p>
        </p:txBody>
      </p:sp>
      <p:pic>
        <p:nvPicPr>
          <p:cNvPr id="4" name="Рисунок 3" descr="slide0001-3.jpg"/>
          <p:cNvPicPr>
            <a:picLocks noChangeAspect="1"/>
          </p:cNvPicPr>
          <p:nvPr/>
        </p:nvPicPr>
        <p:blipFill>
          <a:blip r:embed="rId4" cstate="screen">
            <a:lum bright="-20000" contrast="40000"/>
            <a:extLst>
              <a:ext uri="{28A0092B-C50C-407E-A947-70E740481C1C}"/>
            </a:extLst>
          </a:blip>
          <a:srcRect b="-5780"/>
          <a:stretch>
            <a:fillRect/>
          </a:stretch>
        </p:blipFill>
        <p:spPr>
          <a:xfrm>
            <a:off x="4000496" y="4929174"/>
            <a:ext cx="1643074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352364"/>
            <a:ext cx="3822200" cy="163121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внезапно началось наводнение,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211540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360882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428625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493843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50240" name="Object 64"/>
          <p:cNvGraphicFramePr>
            <a:graphicFrameLocks noChangeAspect="1"/>
          </p:cNvGraphicFramePr>
          <p:nvPr/>
        </p:nvGraphicFramePr>
        <p:xfrm>
          <a:off x="4929188" y="579438"/>
          <a:ext cx="3957637" cy="2778125"/>
        </p:xfrm>
        <a:graphic>
          <a:graphicData uri="http://schemas.openxmlformats.org/presentationml/2006/ole">
            <p:oleObj spid="_x0000_s50240" name="CorelDRAW" r:id="rId5" imgW="5550840" imgH="3896640" progId="">
              <p:embed/>
            </p:oleObj>
          </a:graphicData>
        </a:graphic>
      </p:graphicFrame>
      <p:graphicFrame>
        <p:nvGraphicFramePr>
          <p:cNvPr id="50241" name="Object 65"/>
          <p:cNvGraphicFramePr>
            <a:graphicFrameLocks noChangeAspect="1"/>
          </p:cNvGraphicFramePr>
          <p:nvPr/>
        </p:nvGraphicFramePr>
        <p:xfrm>
          <a:off x="6772275" y="4143375"/>
          <a:ext cx="2085975" cy="2517775"/>
        </p:xfrm>
        <a:graphic>
          <a:graphicData uri="http://schemas.openxmlformats.org/presentationml/2006/ole">
            <p:oleObj spid="_x0000_s50241" name="CorelDRAW CMX" r:id="rId6" imgW="3556080" imgH="4291920" progId="">
              <p:embed/>
            </p:oleObj>
          </a:graphicData>
        </a:graphic>
      </p:graphicFrame>
      <p:graphicFrame>
        <p:nvGraphicFramePr>
          <p:cNvPr id="50242" name="Object 66"/>
          <p:cNvGraphicFramePr>
            <a:graphicFrameLocks noChangeAspect="1"/>
          </p:cNvGraphicFramePr>
          <p:nvPr/>
        </p:nvGraphicFramePr>
        <p:xfrm>
          <a:off x="5357813" y="4643438"/>
          <a:ext cx="2357437" cy="1093787"/>
        </p:xfrm>
        <a:graphic>
          <a:graphicData uri="http://schemas.openxmlformats.org/presentationml/2006/ole">
            <p:oleObj spid="_x0000_s50242" name="CorelDRAW CMX" r:id="rId7" imgW="4599360" imgH="2135880" progId="">
              <p:embed/>
            </p:oleObj>
          </a:graphicData>
        </a:graphic>
      </p:graphicFrame>
      <p:graphicFrame>
        <p:nvGraphicFramePr>
          <p:cNvPr id="50243" name="Object 67"/>
          <p:cNvGraphicFramePr>
            <a:graphicFrameLocks noChangeAspect="1"/>
          </p:cNvGraphicFramePr>
          <p:nvPr/>
        </p:nvGraphicFramePr>
        <p:xfrm>
          <a:off x="6115050" y="5072063"/>
          <a:ext cx="814388" cy="1279525"/>
        </p:xfrm>
        <a:graphic>
          <a:graphicData uri="http://schemas.openxmlformats.org/presentationml/2006/ole">
            <p:oleObj spid="_x0000_s50243" name="CorelDRAW CMX" r:id="rId8" imgW="2929680" imgH="4599360" progId="">
              <p:embed/>
            </p:oleObj>
          </a:graphicData>
        </a:graphic>
      </p:graphicFrame>
      <p:graphicFrame>
        <p:nvGraphicFramePr>
          <p:cNvPr id="50244" name="Object 68"/>
          <p:cNvGraphicFramePr>
            <a:graphicFrameLocks noChangeAspect="1"/>
          </p:cNvGraphicFramePr>
          <p:nvPr/>
        </p:nvGraphicFramePr>
        <p:xfrm>
          <a:off x="5500688" y="5357813"/>
          <a:ext cx="928687" cy="1084262"/>
        </p:xfrm>
        <a:graphic>
          <a:graphicData uri="http://schemas.openxmlformats.org/presentationml/2006/ole">
            <p:oleObj spid="_x0000_s50244" name="CorelDRAW CMX" r:id="rId9" imgW="2280240" imgH="2662920" progId="">
              <p:embed/>
            </p:oleObj>
          </a:graphicData>
        </a:graphic>
      </p:graphicFrame>
      <p:sp>
        <p:nvSpPr>
          <p:cNvPr id="15" name="Рамка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2" name="TextBox 1"/>
          <p:cNvSpPr txBox="1">
            <a:spLocks noChangeArrowheads="1"/>
          </p:cNvSpPr>
          <p:nvPr/>
        </p:nvSpPr>
        <p:spPr bwMode="auto">
          <a:xfrm>
            <a:off x="571500" y="2244725"/>
            <a:ext cx="400050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сбрось с себя тяжелую одежду и обувь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воспользуйся плавающими вблизи предметами для удержания на поверхности воды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спокойно плыви по течению к берегу или  к ближайшим островкам, строениям и здесь жди спасателей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экономь силы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избегай водоворотов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приближайся к электропроводам и электрическим столбам</a:t>
            </a: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240116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28596" y="305333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28596" y="40005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521495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561587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60007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50064" y="352364"/>
            <a:ext cx="2708177" cy="193899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оказался в воде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время наводнения,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410" name="Object 26"/>
          <p:cNvGraphicFramePr>
            <a:graphicFrameLocks noChangeAspect="1"/>
          </p:cNvGraphicFramePr>
          <p:nvPr/>
        </p:nvGraphicFramePr>
        <p:xfrm>
          <a:off x="5429250" y="0"/>
          <a:ext cx="2909888" cy="3063875"/>
        </p:xfrm>
        <a:graphic>
          <a:graphicData uri="http://schemas.openxmlformats.org/presentationml/2006/ole">
            <p:oleObj spid="_x0000_s16410" name="CorelDRAW" r:id="rId3" imgW="1521360" imgH="1602720" progId="">
              <p:embed/>
            </p:oleObj>
          </a:graphicData>
        </a:graphic>
      </p:graphicFrame>
      <p:pic>
        <p:nvPicPr>
          <p:cNvPr id="3" name="Рисунок 2" descr="slide0001-2.jpg"/>
          <p:cNvPicPr>
            <a:picLocks noChangeAspect="1"/>
          </p:cNvPicPr>
          <p:nvPr/>
        </p:nvPicPr>
        <p:blipFill>
          <a:blip r:embed="rId4" cstate="screen">
            <a:lum bright="-10000" contrast="40000"/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6000760" y="2143115"/>
            <a:ext cx="2928958" cy="24565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411" name="Object 27"/>
          <p:cNvGraphicFramePr>
            <a:graphicFrameLocks noChangeAspect="1"/>
          </p:cNvGraphicFramePr>
          <p:nvPr/>
        </p:nvGraphicFramePr>
        <p:xfrm>
          <a:off x="4859338" y="4071938"/>
          <a:ext cx="4214812" cy="2173287"/>
        </p:xfrm>
        <a:graphic>
          <a:graphicData uri="http://schemas.openxmlformats.org/presentationml/2006/ole">
            <p:oleObj spid="_x0000_s16411" name="CorelDRAW" r:id="rId5" imgW="1663200" imgH="857880" progId="">
              <p:embed/>
            </p:oleObj>
          </a:graphicData>
        </a:graphic>
      </p:graphicFrame>
      <p:sp>
        <p:nvSpPr>
          <p:cNvPr id="13" name="Рамка 1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3" name="TextBox 1"/>
          <p:cNvSpPr txBox="1">
            <a:spLocks noChangeArrowheads="1"/>
          </p:cNvSpPr>
          <p:nvPr/>
        </p:nvSpPr>
        <p:spPr bwMode="auto">
          <a:xfrm>
            <a:off x="642938" y="2286000"/>
            <a:ext cx="371475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оставляй включённые электроприборы без присмотра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никогда не тяни за электрический провод руками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включай и выключай электроприборы только сухими руками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самостоятельно не пробуй отремонтировать электрические приборы</a:t>
            </a:r>
          </a:p>
          <a:p>
            <a:endParaRPr lang="ru-RU" sz="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засовывай в розетки посторонние предметы</a:t>
            </a:r>
          </a:p>
        </p:txBody>
      </p:sp>
      <p:graphicFrame>
        <p:nvGraphicFramePr>
          <p:cNvPr id="11309" name="Object 45"/>
          <p:cNvGraphicFramePr>
            <a:graphicFrameLocks noChangeAspect="1"/>
          </p:cNvGraphicFramePr>
          <p:nvPr/>
        </p:nvGraphicFramePr>
        <p:xfrm>
          <a:off x="6929438" y="571500"/>
          <a:ext cx="1995487" cy="2703513"/>
        </p:xfrm>
        <a:graphic>
          <a:graphicData uri="http://schemas.openxmlformats.org/presentationml/2006/ole">
            <p:oleObj spid="_x0000_s11309" name="CorelDRAW" r:id="rId3" imgW="3926880" imgH="5320080" progId="">
              <p:embed/>
            </p:oleObj>
          </a:graphicData>
        </a:graphic>
      </p:graphicFrame>
      <p:graphicFrame>
        <p:nvGraphicFramePr>
          <p:cNvPr id="11310" name="Object 46"/>
          <p:cNvGraphicFramePr>
            <a:graphicFrameLocks noChangeAspect="1"/>
          </p:cNvGraphicFramePr>
          <p:nvPr/>
        </p:nvGraphicFramePr>
        <p:xfrm>
          <a:off x="4071938" y="1428750"/>
          <a:ext cx="2571750" cy="1573213"/>
        </p:xfrm>
        <a:graphic>
          <a:graphicData uri="http://schemas.openxmlformats.org/presentationml/2006/ole">
            <p:oleObj spid="_x0000_s11310" name="CorelDRAW" r:id="rId4" imgW="8983800" imgH="5493960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50064" y="352364"/>
            <a:ext cx="2444836" cy="193899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пользуешься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электроприборами,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42886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087832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596" y="375169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28596" y="468962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5662050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1311" name="Object 47"/>
          <p:cNvGraphicFramePr>
            <a:graphicFrameLocks noChangeAspect="1"/>
          </p:cNvGraphicFramePr>
          <p:nvPr/>
        </p:nvGraphicFramePr>
        <p:xfrm>
          <a:off x="6215063" y="3429000"/>
          <a:ext cx="2066925" cy="2800350"/>
        </p:xfrm>
        <a:graphic>
          <a:graphicData uri="http://schemas.openxmlformats.org/presentationml/2006/ole">
            <p:oleObj spid="_x0000_s11311" name="CorelDRAW" r:id="rId5" imgW="3926880" imgH="5320080" progId="">
              <p:embed/>
            </p:oleObj>
          </a:graphicData>
        </a:graphic>
      </p:graphicFrame>
      <p:graphicFrame>
        <p:nvGraphicFramePr>
          <p:cNvPr id="11312" name="Object 48"/>
          <p:cNvGraphicFramePr>
            <a:graphicFrameLocks noChangeAspect="1"/>
          </p:cNvGraphicFramePr>
          <p:nvPr/>
        </p:nvGraphicFramePr>
        <p:xfrm>
          <a:off x="4714875" y="4357688"/>
          <a:ext cx="1143000" cy="1949450"/>
        </p:xfrm>
        <a:graphic>
          <a:graphicData uri="http://schemas.openxmlformats.org/presentationml/2006/ole">
            <p:oleObj spid="_x0000_s11312" name="CorelDRAW" r:id="rId6" imgW="749520" imgH="1280160" progId="">
              <p:embed/>
            </p:oleObj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TextBox 1"/>
          <p:cNvSpPr txBox="1">
            <a:spLocks noChangeArrowheads="1"/>
          </p:cNvSpPr>
          <p:nvPr/>
        </p:nvSpPr>
        <p:spPr bwMode="auto">
          <a:xfrm>
            <a:off x="636588" y="2289175"/>
            <a:ext cx="32988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подходи к оголённым или свисающим проводам, не дотрагивайся до них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набрасывай никакой провод на электропровода на столбах</a:t>
            </a:r>
          </a:p>
          <a:p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не подходи к трансформаторным будкам, в них нельзя прятаться, их нельзя открывать</a:t>
            </a:r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3929063" y="2571750"/>
          <a:ext cx="3863975" cy="3827463"/>
        </p:xfrm>
        <a:graphic>
          <a:graphicData uri="http://schemas.openxmlformats.org/presentationml/2006/ole">
            <p:oleObj spid="_x0000_s9228" name="CorelDRAW" r:id="rId3" imgW="1854720" imgH="183672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00958" y="285728"/>
            <a:ext cx="1500198" cy="2714644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isometricOffAxis2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719207" y="1714488"/>
            <a:ext cx="135325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220</a:t>
            </a:r>
            <a:endParaRPr lang="ru-RU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52364"/>
            <a:ext cx="3400162" cy="193899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на улице интересуешься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электричеством,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2438104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428596" y="3528146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428596" y="4615738"/>
            <a:ext cx="142876" cy="142876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6858000" y="500063"/>
            <a:ext cx="1214437" cy="9286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6893719" y="607219"/>
            <a:ext cx="1143000" cy="7858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мка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602</Words>
  <Application>Microsoft Office PowerPoint</Application>
  <PresentationFormat>Экран (4:3)</PresentationFormat>
  <Paragraphs>193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Calibri</vt:lpstr>
      <vt:lpstr>Arial</vt:lpstr>
      <vt:lpstr>Times New Roman</vt:lpstr>
      <vt:lpstr>Тема Office</vt:lpstr>
      <vt:lpstr>CorelDRAW CMX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МОУ СОШ № 12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С. А. Залата</dc:creator>
  <cp:lastModifiedBy>Uzer</cp:lastModifiedBy>
  <cp:revision>189</cp:revision>
  <dcterms:created xsi:type="dcterms:W3CDTF">2010-04-03T08:55:55Z</dcterms:created>
  <dcterms:modified xsi:type="dcterms:W3CDTF">2017-04-08T03:29:26Z</dcterms:modified>
  <cp:contentStatus/>
</cp:coreProperties>
</file>